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8" r:id="rId3"/>
    <p:sldId id="296" r:id="rId4"/>
    <p:sldId id="262" r:id="rId5"/>
    <p:sldId id="286" r:id="rId6"/>
    <p:sldId id="278" r:id="rId7"/>
    <p:sldId id="259" r:id="rId8"/>
    <p:sldId id="265" r:id="rId9"/>
    <p:sldId id="260" r:id="rId10"/>
    <p:sldId id="283" r:id="rId11"/>
    <p:sldId id="263" r:id="rId12"/>
    <p:sldId id="264" r:id="rId13"/>
    <p:sldId id="294" r:id="rId14"/>
    <p:sldId id="267" r:id="rId15"/>
    <p:sldId id="268" r:id="rId16"/>
    <p:sldId id="281" r:id="rId17"/>
    <p:sldId id="270" r:id="rId18"/>
    <p:sldId id="282" r:id="rId19"/>
    <p:sldId id="266" r:id="rId20"/>
    <p:sldId id="269" r:id="rId21"/>
    <p:sldId id="306" r:id="rId22"/>
    <p:sldId id="277" r:id="rId23"/>
    <p:sldId id="302" r:id="rId24"/>
    <p:sldId id="279" r:id="rId25"/>
    <p:sldId id="304" r:id="rId26"/>
    <p:sldId id="301" r:id="rId27"/>
    <p:sldId id="303" r:id="rId28"/>
    <p:sldId id="284" r:id="rId29"/>
    <p:sldId id="285" r:id="rId30"/>
    <p:sldId id="287" r:id="rId31"/>
    <p:sldId id="288" r:id="rId32"/>
    <p:sldId id="289" r:id="rId33"/>
    <p:sldId id="290" r:id="rId34"/>
    <p:sldId id="297" r:id="rId35"/>
    <p:sldId id="299" r:id="rId36"/>
    <p:sldId id="298" r:id="rId37"/>
    <p:sldId id="291" r:id="rId38"/>
    <p:sldId id="293" r:id="rId39"/>
    <p:sldId id="305" r:id="rId40"/>
    <p:sldId id="300" r:id="rId41"/>
    <p:sldId id="292" r:id="rId42"/>
    <p:sldId id="271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21BA1F-DA6C-9F41-995B-49BE6851068F}">
          <p14:sldIdLst>
            <p14:sldId id="256"/>
            <p14:sldId id="258"/>
            <p14:sldId id="296"/>
            <p14:sldId id="262"/>
            <p14:sldId id="286"/>
            <p14:sldId id="278"/>
            <p14:sldId id="259"/>
            <p14:sldId id="265"/>
            <p14:sldId id="260"/>
            <p14:sldId id="283"/>
            <p14:sldId id="263"/>
            <p14:sldId id="264"/>
            <p14:sldId id="294"/>
            <p14:sldId id="267"/>
            <p14:sldId id="268"/>
            <p14:sldId id="281"/>
            <p14:sldId id="270"/>
            <p14:sldId id="282"/>
            <p14:sldId id="266"/>
            <p14:sldId id="269"/>
            <p14:sldId id="306"/>
            <p14:sldId id="277"/>
            <p14:sldId id="302"/>
            <p14:sldId id="279"/>
            <p14:sldId id="304"/>
            <p14:sldId id="301"/>
            <p14:sldId id="303"/>
            <p14:sldId id="284"/>
            <p14:sldId id="285"/>
            <p14:sldId id="287"/>
            <p14:sldId id="288"/>
            <p14:sldId id="289"/>
            <p14:sldId id="290"/>
            <p14:sldId id="297"/>
            <p14:sldId id="299"/>
            <p14:sldId id="298"/>
            <p14:sldId id="291"/>
            <p14:sldId id="293"/>
            <p14:sldId id="305"/>
            <p14:sldId id="300"/>
            <p14:sldId id="292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1"/>
  </p:normalViewPr>
  <p:slideViewPr>
    <p:cSldViewPr snapToGrid="0" snapToObjects="1">
      <p:cViewPr>
        <p:scale>
          <a:sx n="116" d="100"/>
          <a:sy n="116" d="100"/>
        </p:scale>
        <p:origin x="15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EEE13-CC1B-A64A-9FCE-9CC41D487661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0B458-9A96-E545-AAA6-33EFB3B49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7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adsfasd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10B458-9A96-E545-AAA6-33EFB3B499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410CBF15-CA7A-EC49-B6CC-F0C83F210817}" type="datetimeFigureOut">
              <a:rPr lang="en-US" smtClean="0"/>
              <a:t>5/29/16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458A730-9F69-8E4E-9238-FB31210236C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Test Automation Framework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8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parameterized build</a:t>
            </a:r>
            <a:endParaRPr lang="en-US" dirty="0"/>
          </a:p>
        </p:txBody>
      </p:sp>
      <p:pic>
        <p:nvPicPr>
          <p:cNvPr id="4" name="Content Placeholder 3" descr="Screen Shot 2016-05-12 at 3.24.1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70" r="-94370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519924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Jenkins + Sauce Labs</a:t>
            </a:r>
            <a:endParaRPr lang="en-US" dirty="0"/>
          </a:p>
        </p:txBody>
      </p:sp>
      <p:pic>
        <p:nvPicPr>
          <p:cNvPr id="5" name="Content Placeholder 4" descr="Screen Shot 2016-05-12 at 12.14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92744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137494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+ Test Rail</a:t>
            </a:r>
            <a:endParaRPr lang="en-US" dirty="0"/>
          </a:p>
        </p:txBody>
      </p:sp>
      <p:pic>
        <p:nvPicPr>
          <p:cNvPr id="3" name="Content Placeholder 2" descr="Screen Shot 2016-05-12 at 12.16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1778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Test Run only contains enabled tests</a:t>
            </a:r>
            <a:endParaRPr lang="en-US" sz="3600" dirty="0"/>
          </a:p>
        </p:txBody>
      </p:sp>
      <p:pic>
        <p:nvPicPr>
          <p:cNvPr id="4" name="Content Placeholder 3" descr="Screen Shot 2016-05-16 at 7.3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073622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6730404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4" name="Content Placeholder 3" descr="Screen Shot 2016-05-12 at 12.18.2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52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Screencast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>
          <a:xfrm>
            <a:off x="685800" y="1037730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9459434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Real-time messaging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33026"/>
            <a:ext cx="7770813" cy="479313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As the build is running, if tests fail, integrated Slack to provide real</a:t>
            </a:r>
            <a:r>
              <a:rPr lang="en-US" sz="1600" dirty="0"/>
              <a:t>-time </a:t>
            </a:r>
            <a:r>
              <a:rPr lang="en-US" sz="1600" dirty="0" smtClean="0"/>
              <a:t>messaging to notify our automation channel with the following: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</a:t>
            </a:r>
            <a:r>
              <a:rPr lang="en-US" sz="1600" dirty="0" err="1" smtClean="0"/>
              <a:t>Env</a:t>
            </a:r>
            <a:r>
              <a:rPr lang="en-US" sz="1600" dirty="0" smtClean="0"/>
              <a:t> where test failed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Test Suite name</a:t>
            </a:r>
          </a:p>
          <a:p>
            <a:pPr marL="349250" lvl="1" indent="0">
              <a:buNone/>
            </a:pPr>
            <a:r>
              <a:rPr lang="en-US" sz="1600" dirty="0"/>
              <a:t>	- Test </a:t>
            </a:r>
            <a:r>
              <a:rPr lang="en-US" sz="1600" dirty="0" smtClean="0"/>
              <a:t>case name</a:t>
            </a:r>
          </a:p>
          <a:p>
            <a:pPr marL="34925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- Link to Test Rail result which will provide more details</a:t>
            </a:r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/>
          </a:p>
          <a:p>
            <a:pPr marL="349250" lvl="1" indent="0">
              <a:buNone/>
            </a:pPr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Picture 3" descr="Screen Shot 2016-05-12 at 12.2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3381334"/>
            <a:ext cx="5664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745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Test Rail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1364515"/>
            <a:ext cx="7770813" cy="476164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Mark test case as automated</a:t>
            </a:r>
          </a:p>
          <a:p>
            <a:r>
              <a:rPr lang="en-US" sz="1600" dirty="0" smtClean="0"/>
              <a:t>Exceptions</a:t>
            </a:r>
          </a:p>
          <a:p>
            <a:r>
              <a:rPr lang="en-US" sz="1600" dirty="0"/>
              <a:t>Automated steps prefixed with </a:t>
            </a:r>
            <a:r>
              <a:rPr lang="en-US" sz="1600" dirty="0" smtClean="0"/>
              <a:t>the line </a:t>
            </a:r>
            <a:r>
              <a:rPr lang="en-US" sz="1600" dirty="0"/>
              <a:t>#</a:t>
            </a:r>
          </a:p>
          <a:p>
            <a:r>
              <a:rPr lang="en-US" sz="1600" dirty="0" smtClean="0"/>
              <a:t>Link to the Sauce Labs session</a:t>
            </a:r>
          </a:p>
          <a:p>
            <a:r>
              <a:rPr lang="en-US" sz="1600" dirty="0" smtClean="0"/>
              <a:t>Link to the Jenkins build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 descr="Screen Shot 2016-05-12 at 12.2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1976"/>
            <a:ext cx="9144000" cy="210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38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Retry failed tests</a:t>
            </a:r>
            <a:endParaRPr lang="en-US" dirty="0"/>
          </a:p>
        </p:txBody>
      </p:sp>
      <p:pic>
        <p:nvPicPr>
          <p:cNvPr id="4" name="Content Placeholder 3" descr="Screen Shot 2016-05-12 at 3.18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" r="30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636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Parsed Console Output for Jenkins build</a:t>
            </a:r>
            <a:endParaRPr lang="en-US" sz="3200" dirty="0"/>
          </a:p>
        </p:txBody>
      </p:sp>
      <p:pic>
        <p:nvPicPr>
          <p:cNvPr id="4" name="Content Placeholder 3" descr="Screen Shot 2016-05-12 at 12.27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3822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337370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31266"/>
          </a:xfrm>
        </p:spPr>
        <p:txBody>
          <a:bodyPr>
            <a:noAutofit/>
          </a:bodyPr>
          <a:lstStyle/>
          <a:p>
            <a:r>
              <a:rPr lang="en-US" dirty="0" smtClean="0"/>
              <a:t>Automation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290"/>
            <a:ext cx="8229600" cy="5652308"/>
          </a:xfrm>
        </p:spPr>
        <p:txBody>
          <a:bodyPr>
            <a:noAutofit/>
          </a:bodyPr>
          <a:lstStyle/>
          <a:p>
            <a:pPr marL="349250" lvl="1" indent="0">
              <a:lnSpc>
                <a:spcPct val="80000"/>
              </a:lnSpc>
              <a:buNone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Jira</a:t>
            </a:r>
            <a:r>
              <a:rPr lang="en-US" sz="1200" dirty="0" smtClean="0"/>
              <a:t> – Software development tool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Test Rail - Test case </a:t>
            </a:r>
            <a:r>
              <a:rPr lang="en-US" sz="1200" dirty="0" smtClean="0"/>
              <a:t>management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Github</a:t>
            </a:r>
            <a:r>
              <a:rPr lang="en-US" sz="1200" dirty="0"/>
              <a:t> - Code repository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Selenium - </a:t>
            </a:r>
            <a:r>
              <a:rPr lang="en-US" sz="1200" dirty="0" smtClean="0"/>
              <a:t>Automates </a:t>
            </a:r>
            <a:r>
              <a:rPr lang="en-US" sz="1200" dirty="0"/>
              <a:t>browsers. Implemented Page Object model that maps pages to the UI to reduce </a:t>
            </a:r>
            <a:r>
              <a:rPr lang="en-US" sz="1200" dirty="0" smtClean="0"/>
              <a:t>duplicity, improve readability, and ease maintainability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Java - P</a:t>
            </a:r>
            <a:r>
              <a:rPr lang="en-US" sz="1200" dirty="0" smtClean="0"/>
              <a:t>rogramming language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/>
              <a:t>TestNG</a:t>
            </a:r>
            <a:r>
              <a:rPr lang="en-US" sz="1200" dirty="0"/>
              <a:t> -</a:t>
            </a:r>
            <a:r>
              <a:rPr lang="en-US" sz="1200" dirty="0" smtClean="0"/>
              <a:t> Test framework </a:t>
            </a:r>
            <a:r>
              <a:rPr lang="en-US" sz="1200" dirty="0"/>
              <a:t>for parallel test execution with flexible </a:t>
            </a:r>
            <a:r>
              <a:rPr lang="en-US" sz="1200" dirty="0" smtClean="0"/>
              <a:t>configurations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Jenkins - </a:t>
            </a:r>
            <a:r>
              <a:rPr lang="en-US" sz="1200" dirty="0" smtClean="0"/>
              <a:t>Continuous integration. Stores build history, logs, test results, reports, artifacts. Sends email notifications along with build artifacts.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Maven - </a:t>
            </a:r>
            <a:r>
              <a:rPr lang="en-US" sz="1200" dirty="0" smtClean="0"/>
              <a:t>Build deployment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Slack - Real-time messaging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/>
              <a:t>Sauce Labs - </a:t>
            </a:r>
            <a:r>
              <a:rPr lang="en-US" sz="1200" dirty="0" smtClean="0"/>
              <a:t>Cloud </a:t>
            </a:r>
            <a:r>
              <a:rPr lang="en-US" sz="1200" dirty="0"/>
              <a:t>service </a:t>
            </a:r>
            <a:r>
              <a:rPr lang="en-US" sz="1200" dirty="0" smtClean="0"/>
              <a:t>provides parallel test runs </a:t>
            </a:r>
            <a:r>
              <a:rPr lang="en-US" sz="1200" dirty="0"/>
              <a:t>with multiple platform/browser/version </a:t>
            </a:r>
            <a:r>
              <a:rPr lang="en-US" sz="1200" dirty="0" smtClean="0"/>
              <a:t>configurations. </a:t>
            </a:r>
            <a:r>
              <a:rPr lang="en-US" sz="1200" dirty="0"/>
              <a:t>Saves </a:t>
            </a:r>
            <a:r>
              <a:rPr lang="en-US" sz="1200" dirty="0" smtClean="0"/>
              <a:t>steps, screenshots, and screencasts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err="1" smtClean="0"/>
              <a:t>Jmeter</a:t>
            </a:r>
            <a:r>
              <a:rPr lang="en-US" sz="1200" dirty="0" smtClean="0"/>
              <a:t> - API and load testing 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r>
              <a:rPr lang="en-US" sz="1200" dirty="0" smtClean="0"/>
              <a:t>Log4J - logging</a:t>
            </a:r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  <a:p>
            <a:pPr lvl="1">
              <a:lnSpc>
                <a:spcPct val="80000"/>
              </a:lnSpc>
              <a:buFont typeface="Wingdings" charset="2"/>
              <a:buChar char="§"/>
            </a:pP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72375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Email Build Artifacts post-build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6-05-12 at 12.4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664458"/>
            <a:ext cx="6972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4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</a:t>
            </a:r>
            <a:r>
              <a:rPr lang="en-US" smtClean="0"/>
              <a:t>Build description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06" y="2428875"/>
            <a:ext cx="6045200" cy="3136900"/>
          </a:xfrm>
        </p:spPr>
      </p:pic>
    </p:spTree>
    <p:extLst>
      <p:ext uri="{BB962C8B-B14F-4D97-AF65-F5344CB8AC3E}">
        <p14:creationId xmlns:p14="http://schemas.microsoft.com/office/powerpoint/2010/main" val="136781498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Naming convention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0583"/>
            <a:ext cx="7770813" cy="484558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For traceability:</a:t>
            </a:r>
          </a:p>
          <a:p>
            <a:pPr lvl="1"/>
            <a:r>
              <a:rPr lang="en-US" sz="1800" dirty="0" err="1" smtClean="0"/>
              <a:t>TestNG</a:t>
            </a:r>
            <a:r>
              <a:rPr lang="en-US" sz="1800" dirty="0" smtClean="0"/>
              <a:t> method name will include the Test Rail case id and name</a:t>
            </a:r>
          </a:p>
          <a:p>
            <a:pPr lvl="1"/>
            <a:r>
              <a:rPr lang="en-US" sz="1800" dirty="0" smtClean="0"/>
              <a:t>Test Rail run name will be “automation - </a:t>
            </a:r>
            <a:r>
              <a:rPr lang="en-US" sz="1800" dirty="0" err="1" smtClean="0"/>
              <a:t>env</a:t>
            </a:r>
            <a:r>
              <a:rPr lang="en-US" sz="1800" dirty="0" smtClean="0"/>
              <a:t> - Jenkins build tag or timestamp if ran locally”</a:t>
            </a:r>
          </a:p>
          <a:p>
            <a:pPr lvl="1"/>
            <a:r>
              <a:rPr lang="en-US" sz="1800" dirty="0" smtClean="0"/>
              <a:t>Sauce Labs:</a:t>
            </a:r>
            <a:endParaRPr lang="en-US" sz="1600" dirty="0" smtClean="0"/>
          </a:p>
          <a:p>
            <a:pPr lvl="2"/>
            <a:r>
              <a:rPr lang="en-US" sz="1600" dirty="0"/>
              <a:t>S</a:t>
            </a:r>
            <a:r>
              <a:rPr lang="en-US" sz="1600" dirty="0" smtClean="0"/>
              <a:t>essions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</a:t>
            </a:r>
          </a:p>
          <a:p>
            <a:pPr lvl="2"/>
            <a:r>
              <a:rPr lang="en-US" sz="1600" dirty="0" smtClean="0"/>
              <a:t>Tags = test </a:t>
            </a:r>
            <a:r>
              <a:rPr lang="en-US" sz="1600" dirty="0" err="1" smtClean="0"/>
              <a:t>env</a:t>
            </a:r>
            <a:endParaRPr lang="en-US" sz="1600" dirty="0" smtClean="0"/>
          </a:p>
          <a:p>
            <a:pPr lvl="2"/>
            <a:r>
              <a:rPr lang="en-US" sz="1600" dirty="0" smtClean="0"/>
              <a:t>Build </a:t>
            </a:r>
            <a:r>
              <a:rPr lang="en-US" sz="1600" dirty="0"/>
              <a:t>= Jenkins build tag</a:t>
            </a:r>
          </a:p>
        </p:txBody>
      </p:sp>
    </p:spTree>
    <p:extLst>
      <p:ext uri="{BB962C8B-B14F-4D97-AF65-F5344CB8AC3E}">
        <p14:creationId xmlns:p14="http://schemas.microsoft.com/office/powerpoint/2010/main" val="1155125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10486"/>
            <a:ext cx="7770813" cy="2373678"/>
          </a:xfrm>
        </p:spPr>
      </p:pic>
    </p:spTree>
    <p:extLst>
      <p:ext uri="{BB962C8B-B14F-4D97-AF65-F5344CB8AC3E}">
        <p14:creationId xmlns:p14="http://schemas.microsoft.com/office/powerpoint/2010/main" val="829103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7816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Built-in Reports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02680"/>
            <a:ext cx="7770813" cy="5223484"/>
          </a:xfrm>
        </p:spPr>
        <p:txBody>
          <a:bodyPr>
            <a:normAutofit/>
          </a:bodyPr>
          <a:lstStyle/>
          <a:p>
            <a:r>
              <a:rPr lang="en-US" sz="1800" dirty="0" err="1" smtClean="0"/>
              <a:t>TestNG</a:t>
            </a:r>
            <a:r>
              <a:rPr lang="en-US" sz="1800" dirty="0" smtClean="0"/>
              <a:t> </a:t>
            </a:r>
            <a:r>
              <a:rPr lang="en-US" sz="1800" dirty="0" err="1" smtClean="0"/>
              <a:t>emailable-report.html</a:t>
            </a:r>
            <a:r>
              <a:rPr lang="en-US" sz="1800" dirty="0" smtClean="0"/>
              <a:t>		</a:t>
            </a:r>
            <a:r>
              <a:rPr lang="en-US" sz="1800" dirty="0" err="1" smtClean="0"/>
              <a:t>TestRail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r>
              <a:rPr lang="en-US" sz="1800" dirty="0" err="1" smtClean="0"/>
              <a:t>Jira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4" name="Picture 3" descr="Screen Shot 2016-05-12 at 12.30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9" y="1354019"/>
            <a:ext cx="4013200" cy="3220720"/>
          </a:xfrm>
          <a:prstGeom prst="rect">
            <a:avLst/>
          </a:prstGeom>
        </p:spPr>
      </p:pic>
      <p:pic>
        <p:nvPicPr>
          <p:cNvPr id="5" name="Picture 4" descr="Screen Shot 2016-05-12 at 12.33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313" y="1354019"/>
            <a:ext cx="2186628" cy="3723415"/>
          </a:xfrm>
          <a:prstGeom prst="rect">
            <a:avLst/>
          </a:prstGeom>
        </p:spPr>
      </p:pic>
      <p:pic>
        <p:nvPicPr>
          <p:cNvPr id="6" name="Picture 5" descr="Screen Shot 2016-05-18 at 6.18.5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34" y="4737481"/>
            <a:ext cx="1182496" cy="18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1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Schedule various report templates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30" y="1868488"/>
            <a:ext cx="1406753" cy="4257675"/>
          </a:xfrm>
        </p:spPr>
      </p:pic>
    </p:spTree>
    <p:extLst>
      <p:ext uri="{BB962C8B-B14F-4D97-AF65-F5344CB8AC3E}">
        <p14:creationId xmlns:p14="http://schemas.microsoft.com/office/powerpoint/2010/main" val="92931576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TestRail reports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70024693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6" y="1868488"/>
            <a:ext cx="6812280" cy="4257675"/>
          </a:xfrm>
        </p:spPr>
      </p:pic>
    </p:spTree>
    <p:extLst>
      <p:ext uri="{BB962C8B-B14F-4D97-AF65-F5344CB8AC3E}">
        <p14:creationId xmlns:p14="http://schemas.microsoft.com/office/powerpoint/2010/main" val="2409207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– API &amp; Load tests</a:t>
            </a:r>
            <a:endParaRPr lang="en-US" dirty="0"/>
          </a:p>
        </p:txBody>
      </p:sp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685800" y="944894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814891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API + CSV</a:t>
            </a:r>
            <a:endParaRPr lang="en-US" dirty="0"/>
          </a:p>
        </p:txBody>
      </p:sp>
      <p:pic>
        <p:nvPicPr>
          <p:cNvPr id="7" name="Content Placeholder 6" descr="Screen Shot 2016-05-13 at 7.27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293548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7842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Maximize efficiency</a:t>
            </a:r>
          </a:p>
          <a:p>
            <a:r>
              <a:rPr lang="en-US" sz="2800" b="1" dirty="0" smtClean="0"/>
              <a:t>Increase productivity</a:t>
            </a:r>
            <a:endParaRPr lang="en-US" sz="2800" dirty="0" smtClean="0"/>
          </a:p>
          <a:p>
            <a:r>
              <a:rPr lang="en-US" sz="2800" b="1" dirty="0" smtClean="0"/>
              <a:t>Reduce costs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540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endParaRPr lang="en-US" dirty="0"/>
          </a:p>
        </p:txBody>
      </p:sp>
      <p:pic>
        <p:nvPicPr>
          <p:cNvPr id="6" name="Content Placeholder 5" descr="Screen Shot 2016-05-14 at 10.18.2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101684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577765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4 at 6.53.5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238077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522543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traceability</a:t>
            </a:r>
            <a:endParaRPr lang="en-US" dirty="0"/>
          </a:p>
        </p:txBody>
      </p:sp>
      <p:pic>
        <p:nvPicPr>
          <p:cNvPr id="4" name="Content Placeholder 3" descr="Screen Shot 2016-05-15 at 9.54.5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35" r="-7035"/>
          <a:stretch>
            <a:fillRect/>
          </a:stretch>
        </p:blipFill>
        <p:spPr>
          <a:xfrm>
            <a:off x="685800" y="842273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692801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4" name="Content Placeholder 3" descr="jira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48" r="-5381"/>
          <a:stretch/>
        </p:blipFill>
        <p:spPr>
          <a:xfrm>
            <a:off x="843746" y="1684960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2543441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12.20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8175223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Jmeter</a:t>
            </a:r>
            <a:r>
              <a:rPr lang="en-US" dirty="0" smtClean="0"/>
              <a:t> + Slack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4" name="Content Placeholder 3" descr="Screen Shot 2016-05-17 at 3.08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00355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JMeter</a:t>
            </a:r>
            <a:r>
              <a:rPr lang="en-US" sz="3200" dirty="0" smtClean="0"/>
              <a:t> + Jenkins + Slack + </a:t>
            </a:r>
            <a:r>
              <a:rPr lang="en-US" sz="3200" dirty="0" err="1" smtClean="0"/>
              <a:t>Jira</a:t>
            </a:r>
            <a:r>
              <a:rPr lang="en-US" sz="3200" dirty="0" smtClean="0"/>
              <a:t> + </a:t>
            </a:r>
            <a:r>
              <a:rPr lang="en-US" sz="3200" dirty="0" err="1" smtClean="0"/>
              <a:t>TestRail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pic>
        <p:nvPicPr>
          <p:cNvPr id="6" name="Content Placeholder 5" descr="Screen Shot 2016-05-17 at 1.14.1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612576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+ </a:t>
            </a:r>
            <a:r>
              <a:rPr lang="en-US" dirty="0" err="1" smtClean="0"/>
              <a:t>JMeter</a:t>
            </a:r>
            <a:r>
              <a:rPr lang="en-US" dirty="0" smtClean="0"/>
              <a:t> + </a:t>
            </a:r>
            <a:r>
              <a:rPr lang="en-US" dirty="0" err="1" smtClean="0"/>
              <a:t>Jira</a:t>
            </a:r>
            <a:endParaRPr lang="en-US" dirty="0"/>
          </a:p>
        </p:txBody>
      </p:sp>
      <p:pic>
        <p:nvPicPr>
          <p:cNvPr id="6" name="Content Placeholder 5" descr="Screen Shot 2016-05-15 at 2.10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16" b="-10016"/>
          <a:stretch>
            <a:fillRect/>
          </a:stretch>
        </p:blipFill>
        <p:spPr>
          <a:xfrm>
            <a:off x="685800" y="953592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4042612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Bugs</a:t>
            </a:r>
            <a:endParaRPr lang="en-US" dirty="0"/>
          </a:p>
        </p:txBody>
      </p:sp>
      <p:pic>
        <p:nvPicPr>
          <p:cNvPr id="4" name="Content Placeholder 3" descr="Screen Shot 2016-05-16 at 1.36.1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44" r="-7044"/>
          <a:stretch>
            <a:fillRect/>
          </a:stretch>
        </p:blipFill>
        <p:spPr>
          <a:xfrm>
            <a:off x="685800" y="1421459"/>
            <a:ext cx="7770813" cy="4257022"/>
          </a:xfrm>
        </p:spPr>
      </p:pic>
    </p:spTree>
    <p:extLst>
      <p:ext uri="{BB962C8B-B14F-4D97-AF65-F5344CB8AC3E}">
        <p14:creationId xmlns:p14="http://schemas.microsoft.com/office/powerpoint/2010/main" val="163116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 Jira bug </a:t>
            </a:r>
            <a:r>
              <a:rPr lang="en-US" dirty="0"/>
              <a:t>if summary doesn't exist or status is resolved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74200"/>
            <a:ext cx="7770813" cy="2246250"/>
          </a:xfrm>
        </p:spPr>
      </p:pic>
    </p:spTree>
    <p:extLst>
      <p:ext uri="{BB962C8B-B14F-4D97-AF65-F5344CB8AC3E}">
        <p14:creationId xmlns:p14="http://schemas.microsoft.com/office/powerpoint/2010/main" val="45549481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6005140"/>
          </a:xfrm>
        </p:spPr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024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Jira</a:t>
            </a:r>
            <a:r>
              <a:rPr lang="en-US" dirty="0" smtClean="0"/>
              <a:t> + </a:t>
            </a:r>
            <a:r>
              <a:rPr lang="en-US" dirty="0" err="1" smtClean="0"/>
              <a:t>TestRail</a:t>
            </a:r>
            <a:endParaRPr lang="en-US" dirty="0"/>
          </a:p>
        </p:txBody>
      </p:sp>
      <p:pic>
        <p:nvPicPr>
          <p:cNvPr id="6" name="Content Placeholder 5" descr="Screen Shot 2016-05-18 at 9.46.4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651884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Jenkins + Slack + </a:t>
            </a:r>
            <a:r>
              <a:rPr lang="en-US" sz="4000" dirty="0" err="1" smtClean="0"/>
              <a:t>TestRail</a:t>
            </a:r>
            <a:r>
              <a:rPr lang="en-US" sz="4000" dirty="0" smtClean="0"/>
              <a:t> + </a:t>
            </a:r>
            <a:r>
              <a:rPr lang="en-US" sz="4000" dirty="0" err="1" smtClean="0"/>
              <a:t>Jira</a:t>
            </a:r>
            <a:endParaRPr lang="en-US" sz="4000" dirty="0"/>
          </a:p>
        </p:txBody>
      </p:sp>
      <p:pic>
        <p:nvPicPr>
          <p:cNvPr id="5" name="Content Placeholder 4" descr="Screen Shot 2016-05-17 at 11.21.3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 b="6168"/>
          <a:stretch>
            <a:fillRect/>
          </a:stretch>
        </p:blipFill>
        <p:spPr>
          <a:xfrm>
            <a:off x="685800" y="1868488"/>
            <a:ext cx="7770813" cy="4257675"/>
          </a:xfrm>
        </p:spPr>
      </p:pic>
    </p:spTree>
    <p:extLst>
      <p:ext uri="{BB962C8B-B14F-4D97-AF65-F5344CB8AC3E}">
        <p14:creationId xmlns:p14="http://schemas.microsoft.com/office/powerpoint/2010/main" val="1915874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br>
              <a:rPr lang="en-US" dirty="0" smtClean="0"/>
            </a:br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68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Project </a:t>
            </a:r>
            <a:r>
              <a:rPr lang="en-US" dirty="0" err="1" smtClean="0"/>
              <a:t>dir</a:t>
            </a:r>
            <a:r>
              <a:rPr lang="en-US" dirty="0" smtClean="0"/>
              <a:t> structure</a:t>
            </a:r>
            <a:endParaRPr lang="en-US" dirty="0"/>
          </a:p>
        </p:txBody>
      </p:sp>
      <p:pic>
        <p:nvPicPr>
          <p:cNvPr id="4" name="Content Placeholder 3" descr="Screen Shot 2016-05-12 at 11.09.41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7642" r="-137642"/>
          <a:stretch/>
        </p:blipFill>
        <p:spPr>
          <a:xfrm>
            <a:off x="685800" y="1265264"/>
            <a:ext cx="7770813" cy="4809028"/>
          </a:xfrm>
        </p:spPr>
      </p:pic>
    </p:spTree>
    <p:extLst>
      <p:ext uri="{BB962C8B-B14F-4D97-AF65-F5344CB8AC3E}">
        <p14:creationId xmlns:p14="http://schemas.microsoft.com/office/powerpoint/2010/main" val="477669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Convert Test Rail test cases to </a:t>
            </a:r>
            <a:r>
              <a:rPr lang="en-US" dirty="0" err="1" smtClean="0"/>
              <a:t>TestNG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5307106"/>
          </a:xfrm>
        </p:spPr>
        <p:txBody>
          <a:bodyPr>
            <a:normAutofit/>
          </a:bodyPr>
          <a:lstStyle/>
          <a:p>
            <a:r>
              <a:rPr lang="en-US" sz="1600" dirty="0" smtClean="0"/>
              <a:t>Script </a:t>
            </a:r>
            <a:r>
              <a:rPr lang="en-US" sz="1600" smtClean="0"/>
              <a:t>requires 2 </a:t>
            </a:r>
            <a:r>
              <a:rPr lang="en-US" sz="1600" dirty="0" smtClean="0"/>
              <a:t>parameters: </a:t>
            </a:r>
          </a:p>
          <a:p>
            <a:pPr lvl="1"/>
            <a:r>
              <a:rPr lang="en-US" sz="1600" dirty="0" smtClean="0"/>
              <a:t>Test Rail project id</a:t>
            </a:r>
          </a:p>
          <a:p>
            <a:pPr lvl="1"/>
            <a:r>
              <a:rPr lang="en-US" sz="1600" dirty="0"/>
              <a:t>Test Rail </a:t>
            </a:r>
            <a:r>
              <a:rPr lang="en-US" sz="1600" dirty="0" smtClean="0"/>
              <a:t>suite id</a:t>
            </a:r>
          </a:p>
          <a:p>
            <a:r>
              <a:rPr lang="en-US" sz="1600" dirty="0" smtClean="0"/>
              <a:t>Test Rail conversion:</a:t>
            </a:r>
          </a:p>
          <a:p>
            <a:pPr lvl="1"/>
            <a:r>
              <a:rPr lang="en-US" sz="1600" dirty="0"/>
              <a:t>T</a:t>
            </a:r>
            <a:r>
              <a:rPr lang="en-US" sz="1600" dirty="0" smtClean="0"/>
              <a:t>est case type 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group</a:t>
            </a:r>
          </a:p>
          <a:p>
            <a:pPr lvl="1"/>
            <a:r>
              <a:rPr lang="en-US" sz="1600" dirty="0" smtClean="0"/>
              <a:t>Test case id and name = </a:t>
            </a:r>
            <a:r>
              <a:rPr lang="en-US" sz="1600" dirty="0" err="1" smtClean="0"/>
              <a:t>TestNG</a:t>
            </a:r>
            <a:r>
              <a:rPr lang="en-US" sz="1600" dirty="0" smtClean="0"/>
              <a:t> method name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4" name="Picture 3" descr="Screen Shot 2016-05-12 at 12.1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2984"/>
            <a:ext cx="9144000" cy="312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67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4"/>
            <a:ext cx="7770813" cy="69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Run where?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40272"/>
            <a:ext cx="7770813" cy="54858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locally on the Selenium </a:t>
            </a:r>
            <a:r>
              <a:rPr lang="en-US" sz="1800" dirty="0"/>
              <a:t>Grid </a:t>
            </a:r>
            <a:r>
              <a:rPr lang="en-US" sz="1800" dirty="0" smtClean="0"/>
              <a:t>when writing</a:t>
            </a:r>
            <a:r>
              <a:rPr lang="en-US" sz="1800" dirty="0"/>
              <a:t>/debugging </a:t>
            </a:r>
            <a:r>
              <a:rPr lang="en-US" sz="1800" dirty="0" smtClean="0"/>
              <a:t>tests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r>
              <a:rPr lang="en-US" sz="1800" dirty="0" smtClean="0"/>
              <a:t>Run tests in the cloud on Sauce Labs when a build is deployed</a:t>
            </a:r>
          </a:p>
          <a:p>
            <a:pPr lvl="1">
              <a:buFont typeface="Wingdings" charset="2"/>
              <a:buChar char="§"/>
            </a:pPr>
            <a:endParaRPr lang="en-US" sz="1800" dirty="0"/>
          </a:p>
          <a:p>
            <a:pPr lvl="1">
              <a:buFont typeface="Wingdings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</p:txBody>
      </p:sp>
      <p:pic>
        <p:nvPicPr>
          <p:cNvPr id="4" name="Picture 3" descr="Screen Shot 2016-05-12 at 12.3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1613055"/>
            <a:ext cx="3632200" cy="1619250"/>
          </a:xfrm>
          <a:prstGeom prst="rect">
            <a:avLst/>
          </a:prstGeom>
        </p:spPr>
      </p:pic>
      <p:pic>
        <p:nvPicPr>
          <p:cNvPr id="6" name="Picture 5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097" y="3623016"/>
            <a:ext cx="4578096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31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</a:t>
            </a:r>
            <a:endParaRPr lang="en-US" dirty="0"/>
          </a:p>
        </p:txBody>
      </p:sp>
      <p:pic>
        <p:nvPicPr>
          <p:cNvPr id="4" name="Content Placeholder 3" descr="Screen Shot 2016-05-12 at 2.47.37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96" r="-5596"/>
          <a:stretch/>
        </p:blipFill>
        <p:spPr>
          <a:xfrm>
            <a:off x="685800" y="1550894"/>
            <a:ext cx="7770813" cy="4575269"/>
          </a:xfrm>
        </p:spPr>
      </p:pic>
    </p:spTree>
    <p:extLst>
      <p:ext uri="{BB962C8B-B14F-4D97-AF65-F5344CB8AC3E}">
        <p14:creationId xmlns:p14="http://schemas.microsoft.com/office/powerpoint/2010/main" val="1600508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Configure Jenkins Build Triggers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22530"/>
            <a:ext cx="7770813" cy="48036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 smtClean="0"/>
          </a:p>
        </p:txBody>
      </p:sp>
      <p:pic>
        <p:nvPicPr>
          <p:cNvPr id="4" name="Picture 3" descr="Screen Shot 2016-05-12 at 12.4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8059"/>
            <a:ext cx="9144000" cy="22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10383</TotalTime>
  <Words>438</Words>
  <Application>Microsoft Macintosh PowerPoint</Application>
  <PresentationFormat>On-screen Show (4:3)</PresentationFormat>
  <Paragraphs>116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Calisto MT</vt:lpstr>
      <vt:lpstr>Wingdings</vt:lpstr>
      <vt:lpstr>Arial</vt:lpstr>
      <vt:lpstr>Story</vt:lpstr>
      <vt:lpstr>  Test Automation Framework</vt:lpstr>
      <vt:lpstr>Automation Stack</vt:lpstr>
      <vt:lpstr>Benefits</vt:lpstr>
      <vt:lpstr>How?</vt:lpstr>
      <vt:lpstr>Java Project dir structure</vt:lpstr>
      <vt:lpstr>Convert Test Rail test cases to TestNG methods</vt:lpstr>
      <vt:lpstr>Run where?</vt:lpstr>
      <vt:lpstr>Sauce Labs</vt:lpstr>
      <vt:lpstr>Configure Jenkins Build Triggers</vt:lpstr>
      <vt:lpstr>Jenkins parameterized build</vt:lpstr>
      <vt:lpstr>Jenkins + Sauce Labs</vt:lpstr>
      <vt:lpstr>Sauce Labs + Test Rail</vt:lpstr>
      <vt:lpstr>Test Run only contains enabled tests</vt:lpstr>
      <vt:lpstr>Screenshots</vt:lpstr>
      <vt:lpstr>Screencast</vt:lpstr>
      <vt:lpstr>Real-time messaging</vt:lpstr>
      <vt:lpstr>Update Test Rail</vt:lpstr>
      <vt:lpstr>Retry failed tests</vt:lpstr>
      <vt:lpstr>Parsed Console Output for Jenkins build</vt:lpstr>
      <vt:lpstr>Email Build Artifacts post-build</vt:lpstr>
      <vt:lpstr>Jenkins Build description</vt:lpstr>
      <vt:lpstr>Naming convention </vt:lpstr>
      <vt:lpstr>Naming convention</vt:lpstr>
      <vt:lpstr>Built-in Reports</vt:lpstr>
      <vt:lpstr>Schedule various report templates</vt:lpstr>
      <vt:lpstr>TestRail reports</vt:lpstr>
      <vt:lpstr>Sample report</vt:lpstr>
      <vt:lpstr>JMeter – API &amp; Load tests</vt:lpstr>
      <vt:lpstr>JMeter API + CSV</vt:lpstr>
      <vt:lpstr>Jenkins + JMeter</vt:lpstr>
      <vt:lpstr>Jenkins + JMeter + TestRail</vt:lpstr>
      <vt:lpstr>Jenkins traceability</vt:lpstr>
      <vt:lpstr>JMeter + Jira</vt:lpstr>
      <vt:lpstr>JMeter + Jira + TestRail</vt:lpstr>
      <vt:lpstr>Jmeter + Slack + TestRail</vt:lpstr>
      <vt:lpstr>JMeter + Jenkins + Slack + Jira + TestRail </vt:lpstr>
      <vt:lpstr>Java + JMeter + Jira</vt:lpstr>
      <vt:lpstr>Jira Bugs</vt:lpstr>
      <vt:lpstr>Post Jira bug if summary doesn't exist or status is resolved</vt:lpstr>
      <vt:lpstr>Jira + TestRail</vt:lpstr>
      <vt:lpstr>Jenkins + Slack + TestRail + Jira</vt:lpstr>
      <vt:lpstr>Q &amp; A Thank you!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Cruz</dc:creator>
  <cp:lastModifiedBy>Paul Cruz</cp:lastModifiedBy>
  <cp:revision>205</cp:revision>
  <dcterms:created xsi:type="dcterms:W3CDTF">2015-04-06T19:59:47Z</dcterms:created>
  <dcterms:modified xsi:type="dcterms:W3CDTF">2016-05-30T22:08:28Z</dcterms:modified>
</cp:coreProperties>
</file>